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61" r:id="rId2"/>
    <p:sldId id="262" r:id="rId3"/>
    <p:sldId id="256" r:id="rId4"/>
    <p:sldId id="257" r:id="rId5"/>
    <p:sldId id="265" r:id="rId6"/>
    <p:sldId id="259" r:id="rId7"/>
    <p:sldId id="273" r:id="rId8"/>
    <p:sldId id="278" r:id="rId9"/>
    <p:sldId id="272" r:id="rId10"/>
    <p:sldId id="258" r:id="rId11"/>
    <p:sldId id="275" r:id="rId12"/>
    <p:sldId id="274" r:id="rId13"/>
    <p:sldId id="276" r:id="rId14"/>
    <p:sldId id="277" r:id="rId15"/>
    <p:sldId id="264" r:id="rId16"/>
    <p:sldId id="267" r:id="rId17"/>
    <p:sldId id="268" r:id="rId18"/>
    <p:sldId id="269" r:id="rId19"/>
    <p:sldId id="270" r:id="rId20"/>
    <p:sldId id="271" r:id="rId21"/>
    <p:sldId id="263" r:id="rId22"/>
    <p:sldId id="266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1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4660"/>
  </p:normalViewPr>
  <p:slideViewPr>
    <p:cSldViewPr>
      <p:cViewPr>
        <p:scale>
          <a:sx n="70" d="100"/>
          <a:sy n="70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Puerto Rico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4619883040935672E-3"/>
                  <c:y val="0.10041841004184109"/>
                </c:manualLayout>
              </c:layout>
              <c:spPr/>
              <c:txPr>
                <a:bodyPr/>
                <a:lstStyle/>
                <a:p>
                  <a:pPr>
                    <a:defRPr sz="3200"/>
                  </a:pPr>
                  <a:endParaRPr lang="en-US"/>
                </a:p>
              </c:txPr>
              <c:showVal val="1"/>
            </c:dLbl>
            <c:showVal val="1"/>
          </c:dLbls>
          <c:cat>
            <c:strRef>
              <c:f>Sheet1!$A$2</c:f>
              <c:strCache>
                <c:ptCount val="1"/>
                <c:pt idx="0">
                  <c:v>Total Package Price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1503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Jamaica</c:v>
                </c:pt>
              </c:strCache>
            </c:strRef>
          </c:tx>
          <c:spPr>
            <a:solidFill>
              <a:srgbClr val="FFFF00"/>
            </a:solidFill>
          </c:spPr>
          <c:dLbls>
            <c:delete val="1"/>
          </c:dLbls>
          <c:cat>
            <c:strRef>
              <c:f>Sheet1!$A$2</c:f>
              <c:strCache>
                <c:ptCount val="1"/>
                <c:pt idx="0">
                  <c:v>Total Package Price</c:v>
                </c:pt>
              </c:strCache>
            </c:strRef>
          </c:cat>
          <c:val>
            <c:numRef>
              <c:f>Sheet1!$C$2</c:f>
              <c:numCache>
                <c:formatCode>"$"#,##0_);[Red]\("$"#,##0\)</c:formatCode>
                <c:ptCount val="1"/>
                <c:pt idx="0">
                  <c:v>2199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-1.4619883040935672E-3"/>
                  <c:y val="0.10878661087866109"/>
                </c:manualLayout>
              </c:layout>
              <c:showVal val="1"/>
            </c:dLbl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Total Package Price</c:v>
                </c:pt>
              </c:strCache>
            </c:strRef>
          </c:cat>
          <c:val>
            <c:numRef>
              <c:f>Sheet1!$D$2</c:f>
              <c:numCache>
                <c:formatCode>"$"#,##0_);[Red]\("$"#,##0\)</c:formatCode>
                <c:ptCount val="1"/>
                <c:pt idx="0">
                  <c:v>4218</c:v>
                </c:pt>
              </c:numCache>
            </c:numRef>
          </c:val>
        </c:ser>
        <c:dLbls>
          <c:showVal val="1"/>
        </c:dLbls>
        <c:shape val="box"/>
        <c:axId val="114745728"/>
        <c:axId val="114747264"/>
        <c:axId val="0"/>
      </c:bar3DChart>
      <c:catAx>
        <c:axId val="1147457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800"/>
            </a:pPr>
            <a:endParaRPr lang="en-US"/>
          </a:p>
        </c:txPr>
        <c:crossAx val="114747264"/>
        <c:crosses val="autoZero"/>
        <c:auto val="1"/>
        <c:lblAlgn val="ctr"/>
        <c:lblOffset val="100"/>
      </c:catAx>
      <c:valAx>
        <c:axId val="114747264"/>
        <c:scaling>
          <c:orientation val="minMax"/>
        </c:scaling>
        <c:delete val="1"/>
        <c:axPos val="l"/>
        <c:numFmt formatCode="&quot;$&quot;#,##0_);[Red]\(&quot;$&quot;#,##0\)" sourceLinked="1"/>
        <c:tickLblPos val="nextTo"/>
        <c:crossAx val="11474572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28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0.37719</cdr:x>
      <cdr:y>0.5523</cdr:y>
    </cdr:from>
    <cdr:to>
      <cdr:x>0.5614</cdr:x>
      <cdr:y>0.64863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3276600" y="3352800"/>
          <a:ext cx="1600196" cy="58478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3200" b="0" cap="none" spc="0" dirty="0" smtClean="0">
              <a:ln w="0">
                <a:noFill/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rPr>
            <a:t>$2,199</a:t>
          </a:r>
          <a:endParaRPr lang="en-US" sz="3200" b="0" cap="none" spc="0" dirty="0">
            <a:ln w="0">
              <a:noFill/>
              <a:prstDash val="solid"/>
            </a:ln>
            <a:solidFill>
              <a:schemeClr val="bg1"/>
            </a:solidFill>
            <a:effectLst>
              <a:outerShdw blurRad="38100" dist="32000" dir="5400000" algn="tl">
                <a:srgbClr val="000000">
                  <a:alpha val="30000"/>
                </a:srgbClr>
              </a:out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2E23B-B31A-4F46-AFC1-676E7BE34A87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27C64-302E-4A2C-B51A-C962B35E3C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27C64-302E-4A2C-B51A-C962B35E3C1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4302CF-71D3-40DA-B843-09CAD8B44C45}" type="datetimeFigureOut">
              <a:rPr lang="en-US" smtClean="0"/>
              <a:pPr/>
              <a:t>8/9/2009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D061F2-3D6D-47B8-A12F-4F90ED2E01F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Documents%20and%20Settings\Ryan%20Thornhill\Desktop\el%20yunque2.mpg" TargetMode="Externa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Documents%20and%20Settings\Ryan%20Thornhill\My%20Documents\Downloads\Condado%20Beach.mpg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Ryan%20Thornhill\Desktop\old%20san%20juan1.mpg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600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Were you thinking about traveling to Europe for spring break? </a:t>
            </a:r>
            <a:endParaRPr 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057400"/>
            <a:ext cx="6477000" cy="428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upload.wikimedia.org/wikipedia/commons/b/b7/Old_San_Juan_aerial_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066800"/>
            <a:ext cx="8382000" cy="542925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97753" y="1286470"/>
            <a:ext cx="4479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Old San Juan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gonomad.com/beourguest/uploaded_images/P8230038-7851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90600"/>
            <a:ext cx="7696200" cy="542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z.about.com/d/cruises/1/0/T/W/4/San_Juan_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990600"/>
            <a:ext cx="4191000" cy="55626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419600" y="1524000"/>
            <a:ext cx="50292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Plaza de </a:t>
            </a:r>
          </a:p>
          <a:p>
            <a:pPr algn="ctr"/>
            <a:r>
              <a:rPr lang="en-US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Colon</a:t>
            </a:r>
            <a:endParaRPr 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media.kickstatic.com/kickapps/images/21864/photos/PHOTO_3695372_21864_7479679_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047750"/>
            <a:ext cx="7600950" cy="54292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838200" y="1066800"/>
            <a:ext cx="31814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Fort San </a:t>
            </a:r>
          </a:p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Cristobal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image08.webshots.com/8/1/61/96/134316196SLjfxZ_f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066800"/>
            <a:ext cx="8143875" cy="542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 yunque2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4000" y="990600"/>
            <a:ext cx="6172200" cy="4897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edia-cdn.tripadvisor.com/media/photo-s/00/1c/b0/dd/top-of-el-yunqu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762000"/>
            <a:ext cx="7829550" cy="586504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81000" y="990600"/>
            <a:ext cx="3810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Yunque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planetware.com/i/photo/east-coast-el-yunque-national-forest-caribbean-national-forest-pr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066800"/>
            <a:ext cx="7391400" cy="5543550"/>
          </a:xfrm>
          <a:prstGeom prst="rect">
            <a:avLst/>
          </a:prstGeom>
          <a:noFill/>
        </p:spPr>
      </p:pic>
      <p:sp>
        <p:nvSpPr>
          <p:cNvPr id="2050" name="AutoShape 2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ruises.about.com/library/graphics/mariner/117-1708_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914400"/>
            <a:ext cx="4252976" cy="5667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0" name="AutoShape 4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2" name="AutoShape 6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4" name="AutoShape 8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826" name="AutoShape 10" descr="http://www.panoramio.com/photos/original/11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9020175" cy="6762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untitled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914400"/>
            <a:ext cx="7391400" cy="554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371600"/>
            <a:ext cx="3354264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057400"/>
            <a:ext cx="51054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Well, you’re going to need one of these!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image09.webshots.com/9/1/55/28/177415528sxZiZv_f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762577"/>
            <a:ext cx="3959225" cy="594302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-228600" y="2286000"/>
            <a:ext cx="3810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Yokahu</a:t>
            </a:r>
            <a:endParaRPr lang="en-US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Tower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228600" y="228600"/>
          <a:ext cx="8686800" cy="607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0" y="685800"/>
          <a:ext cx="7162800" cy="2376478"/>
        </p:xfrm>
        <a:graphic>
          <a:graphicData uri="http://schemas.openxmlformats.org/drawingml/2006/table">
            <a:tbl>
              <a:tblPr lastRow="1"/>
              <a:tblGrid>
                <a:gridCol w="3581400"/>
                <a:gridCol w="3581400"/>
              </a:tblGrid>
              <a:tr h="1487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Purchase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Cost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4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Airfare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$382 (Round-Trip)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Hotel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$721 (7 Nights)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Food and Drink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$300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Transportation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$100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3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20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~$1503</a:t>
                      </a:r>
                      <a:endParaRPr lang="en-US" sz="20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90600" y="4038600"/>
          <a:ext cx="7162800" cy="2540075"/>
        </p:xfrm>
        <a:graphic>
          <a:graphicData uri="http://schemas.openxmlformats.org/drawingml/2006/table">
            <a:tbl>
              <a:tblPr/>
              <a:tblGrid>
                <a:gridCol w="3581400"/>
                <a:gridCol w="3581400"/>
              </a:tblGrid>
              <a:tr h="293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Purchase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Cost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2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Airfare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$589 (Round-trip under 15 hours)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Hotel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$910 (7 Nights)</a:t>
                      </a:r>
                      <a:endParaRPr lang="en-US" sz="18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Food and Drink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$500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Transportation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$100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Passport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aseline="0">
                          <a:latin typeface="Tahoma" pitchFamily="34" charset="0"/>
                          <a:ea typeface="Times New Roman"/>
                          <a:cs typeface="Times New Roman"/>
                        </a:rPr>
                        <a:t>$100</a:t>
                      </a:r>
                      <a:endParaRPr lang="en-US" sz="1800" baseline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20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1" baseline="0" dirty="0">
                          <a:latin typeface="Tahoma" pitchFamily="34" charset="0"/>
                          <a:ea typeface="Times New Roman"/>
                          <a:cs typeface="Times New Roman"/>
                        </a:rPr>
                        <a:t>$2199</a:t>
                      </a:r>
                      <a:endParaRPr lang="en-US" sz="2000" baseline="0" dirty="0">
                        <a:latin typeface="Tahoma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124200" y="762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rebuchet MS" pitchFamily="34" charset="0"/>
              </a:rPr>
              <a:t>Puerto Rico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5200" y="33528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rebuchet MS" pitchFamily="34" charset="0"/>
              </a:rPr>
              <a:t>Jamaica</a:t>
            </a:r>
            <a:endParaRPr lang="en-US" sz="3200" b="1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grimmauthor.com/pb/wp_3eef3fff/images/img20814445f4e950414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066800"/>
            <a:ext cx="8686800" cy="5486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534400" cy="14478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If this hasn’t enticed you, what will? </a:t>
            </a:r>
            <a:b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Come and enjoy Puerto Rico today!</a:t>
            </a:r>
            <a:endParaRPr lang="en-US" sz="4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PuertoRicoScene.jpg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/>
          <a:srcRect l="5962" r="5962"/>
          <a:stretch>
            <a:fillRect/>
          </a:stretch>
        </p:blipFill>
        <p:spPr>
          <a:xfrm>
            <a:off x="762000" y="914400"/>
            <a:ext cx="7620000" cy="5667496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0" y="819912"/>
            <a:ext cx="6477000" cy="627888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/>
              <a:t>UofL Spring Break in 2010 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609600" y="1981200"/>
            <a:ext cx="295542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Come with us </a:t>
            </a:r>
            <a:r>
              <a:rPr lang="en-US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to</a:t>
            </a:r>
          </a:p>
          <a:p>
            <a:pPr algn="ctr"/>
            <a:r>
              <a:rPr lang="en-US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</a:t>
            </a:r>
            <a:r>
              <a:rPr lang="en-US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Puerto Rico!</a:t>
            </a:r>
            <a:endParaRPr lang="en-US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discovervitality.com/sites/jpeterson/_files/image/playa-puerto-ri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914399"/>
            <a:ext cx="7772400" cy="5574145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724400" y="990600"/>
            <a:ext cx="3733800" cy="1752600"/>
          </a:xfrm>
          <a:noFill/>
        </p:spPr>
        <p:txBody>
          <a:bodyPr vert="horz" lIns="0" tIns="45720" rIns="0" bIns="0" anchor="b">
            <a:norm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Searching for paradise? Look no further than the beautiful shores of Puerto Rico!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dado Beach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76400" y="990600"/>
            <a:ext cx="5901267" cy="4828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discoveramerica.com/ca/images/places/south-region/puerto-rico/san-juan/images/san-juan-condad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914400"/>
            <a:ext cx="8077200" cy="569837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28600" y="1066800"/>
            <a:ext cx="4191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Condado Beach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ownerrentals.com/graphics/property_a_5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990600"/>
            <a:ext cx="7924800" cy="5589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lh3.ggpht.com/_4pkO3CxLbyc/SH3_dh8zEyI/AAAAAAAAADs/fBmAAMOyaTs/DSCN24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90600"/>
            <a:ext cx="7772400" cy="5505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ld san juan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47800" y="838200"/>
            <a:ext cx="6248400" cy="5112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</TotalTime>
  <Words>153</Words>
  <Application>Microsoft Office PowerPoint</Application>
  <PresentationFormat>On-screen Show (4:3)</PresentationFormat>
  <Paragraphs>70</Paragraphs>
  <Slides>23</Slides>
  <Notes>23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Flow</vt:lpstr>
      <vt:lpstr>Were you thinking about traveling to Europe for spring break? </vt:lpstr>
      <vt:lpstr>      Well, you’re going to need one of these!</vt:lpstr>
      <vt:lpstr>UofL Spring Break in 2010 </vt:lpstr>
      <vt:lpstr>Searching for paradise? Look no further than the beautiful shores of Puerto Rico!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If this hasn’t enticed you, what will?  Come and enjoy Puerto Rico today!</vt:lpstr>
    </vt:vector>
  </TitlesOfParts>
  <Company>UofL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english</dc:creator>
  <cp:lastModifiedBy>Ryan Thornhill</cp:lastModifiedBy>
  <cp:revision>52</cp:revision>
  <dcterms:created xsi:type="dcterms:W3CDTF">2009-07-28T15:46:54Z</dcterms:created>
  <dcterms:modified xsi:type="dcterms:W3CDTF">2009-08-10T05:02:40Z</dcterms:modified>
</cp:coreProperties>
</file>